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6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40" autoAdjust="0"/>
  </p:normalViewPr>
  <p:slideViewPr>
    <p:cSldViewPr>
      <p:cViewPr varScale="1">
        <p:scale>
          <a:sx n="74" d="100"/>
          <a:sy n="74" d="100"/>
        </p:scale>
        <p:origin x="-39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963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12CC8-5119-4101-953E-257BBAAC5F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9645DE-8AA3-47B4-8021-CD47FB049473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IN" sz="3200">
              <a:solidFill>
                <a:sysClr val="windowText" lastClr="000000"/>
              </a:solidFill>
              <a:latin typeface="Algerian" pitchFamily="82" charset="0"/>
            </a:rPr>
            <a:t> prerana</a:t>
          </a:r>
        </a:p>
      </dgm:t>
    </dgm:pt>
    <dgm:pt modelId="{32810639-9E4A-43B2-BCB8-37FC32D25BE6}" type="parTrans" cxnId="{F1A21B04-92F4-41BC-ADE4-E4715B241C97}">
      <dgm:prSet/>
      <dgm:spPr/>
      <dgm:t>
        <a:bodyPr/>
        <a:lstStyle/>
        <a:p>
          <a:endParaRPr lang="en-IN"/>
        </a:p>
      </dgm:t>
    </dgm:pt>
    <dgm:pt modelId="{FA88F1A2-3B32-4565-9C2D-3B86D61D3221}" type="sibTrans" cxnId="{F1A21B04-92F4-41BC-ADE4-E4715B241C97}">
      <dgm:prSet/>
      <dgm:spPr/>
      <dgm:t>
        <a:bodyPr/>
        <a:lstStyle/>
        <a:p>
          <a:endParaRPr lang="en-IN"/>
        </a:p>
      </dgm:t>
    </dgm:pt>
    <dgm:pt modelId="{907302BA-1D5D-4B39-953F-1FDC06316844}" type="pres">
      <dgm:prSet presAssocID="{CB112CC8-5119-4101-953E-257BBAAC5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F3AE9D-1C13-443A-A9AE-E0C2AD2D375F}" type="pres">
      <dgm:prSet presAssocID="{939645DE-8AA3-47B4-8021-CD47FB049473}" presName="comp" presStyleCnt="0"/>
      <dgm:spPr/>
    </dgm:pt>
    <dgm:pt modelId="{B2227625-F5E0-4233-84E0-B5803D0A5D19}" type="pres">
      <dgm:prSet presAssocID="{939645DE-8AA3-47B4-8021-CD47FB049473}" presName="box" presStyleLbl="node1" presStyleIdx="0" presStyleCnt="1" custLinFactNeighborY="-7143"/>
      <dgm:spPr/>
      <dgm:t>
        <a:bodyPr/>
        <a:lstStyle/>
        <a:p>
          <a:endParaRPr lang="en-IN"/>
        </a:p>
      </dgm:t>
    </dgm:pt>
    <dgm:pt modelId="{BCD5C9E8-F724-42E0-92A3-86080299D62D}" type="pres">
      <dgm:prSet presAssocID="{939645DE-8AA3-47B4-8021-CD47FB04947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E92B49E1-004F-4D19-9EE5-851C314CA406}" type="pres">
      <dgm:prSet presAssocID="{939645DE-8AA3-47B4-8021-CD47FB04947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1A21B04-92F4-41BC-ADE4-E4715B241C97}" srcId="{CB112CC8-5119-4101-953E-257BBAAC5FB0}" destId="{939645DE-8AA3-47B4-8021-CD47FB049473}" srcOrd="0" destOrd="0" parTransId="{32810639-9E4A-43B2-BCB8-37FC32D25BE6}" sibTransId="{FA88F1A2-3B32-4565-9C2D-3B86D61D3221}"/>
    <dgm:cxn modelId="{5B8A5A98-06F3-4EF7-A8A3-A22DA5A6042D}" type="presOf" srcId="{939645DE-8AA3-47B4-8021-CD47FB049473}" destId="{E92B49E1-004F-4D19-9EE5-851C314CA406}" srcOrd="1" destOrd="0" presId="urn:microsoft.com/office/officeart/2005/8/layout/vList4"/>
    <dgm:cxn modelId="{94809A37-DCA1-45E4-9BAB-A4980C2EE480}" type="presOf" srcId="{939645DE-8AA3-47B4-8021-CD47FB049473}" destId="{B2227625-F5E0-4233-84E0-B5803D0A5D19}" srcOrd="0" destOrd="0" presId="urn:microsoft.com/office/officeart/2005/8/layout/vList4"/>
    <dgm:cxn modelId="{DDF5F9FE-65A9-4D57-9AC0-704F2A601592}" type="presOf" srcId="{CB112CC8-5119-4101-953E-257BBAAC5FB0}" destId="{907302BA-1D5D-4B39-953F-1FDC06316844}" srcOrd="0" destOrd="0" presId="urn:microsoft.com/office/officeart/2005/8/layout/vList4"/>
    <dgm:cxn modelId="{22A3910B-7F50-4113-AE9C-F5D2E7D258A1}" type="presParOf" srcId="{907302BA-1D5D-4B39-953F-1FDC06316844}" destId="{54F3AE9D-1C13-443A-A9AE-E0C2AD2D375F}" srcOrd="0" destOrd="0" presId="urn:microsoft.com/office/officeart/2005/8/layout/vList4"/>
    <dgm:cxn modelId="{BC86B309-AD06-446A-B242-920F9DA6A4A0}" type="presParOf" srcId="{54F3AE9D-1C13-443A-A9AE-E0C2AD2D375F}" destId="{B2227625-F5E0-4233-84E0-B5803D0A5D19}" srcOrd="0" destOrd="0" presId="urn:microsoft.com/office/officeart/2005/8/layout/vList4"/>
    <dgm:cxn modelId="{778925AA-8CB6-4BC3-BE1C-6D4666487796}" type="presParOf" srcId="{54F3AE9D-1C13-443A-A9AE-E0C2AD2D375F}" destId="{BCD5C9E8-F724-42E0-92A3-86080299D62D}" srcOrd="1" destOrd="0" presId="urn:microsoft.com/office/officeart/2005/8/layout/vList4"/>
    <dgm:cxn modelId="{099C3E3F-4491-466D-98D3-DC0C6DE383BA}" type="presParOf" srcId="{54F3AE9D-1C13-443A-A9AE-E0C2AD2D375F}" destId="{E92B49E1-004F-4D19-9EE5-851C314CA406}" srcOrd="2" destOrd="0" presId="urn:microsoft.com/office/officeart/2005/8/layout/vList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12CC8-5119-4101-953E-257BBAAC5F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9645DE-8AA3-47B4-8021-CD47FB049473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IN" sz="3200">
              <a:solidFill>
                <a:sysClr val="windowText" lastClr="000000"/>
              </a:solidFill>
              <a:latin typeface="Algerian" pitchFamily="82" charset="0"/>
            </a:rPr>
            <a:t>BOC ( LABOUR CARD )</a:t>
          </a:r>
        </a:p>
      </dgm:t>
    </dgm:pt>
    <dgm:pt modelId="{32810639-9E4A-43B2-BCB8-37FC32D25BE6}" type="parTrans" cxnId="{F1A21B04-92F4-41BC-ADE4-E4715B241C97}">
      <dgm:prSet/>
      <dgm:spPr/>
      <dgm:t>
        <a:bodyPr/>
        <a:lstStyle/>
        <a:p>
          <a:endParaRPr lang="en-IN"/>
        </a:p>
      </dgm:t>
    </dgm:pt>
    <dgm:pt modelId="{FA88F1A2-3B32-4565-9C2D-3B86D61D3221}" type="sibTrans" cxnId="{F1A21B04-92F4-41BC-ADE4-E4715B241C97}">
      <dgm:prSet/>
      <dgm:spPr/>
      <dgm:t>
        <a:bodyPr/>
        <a:lstStyle/>
        <a:p>
          <a:endParaRPr lang="en-IN"/>
        </a:p>
      </dgm:t>
    </dgm:pt>
    <dgm:pt modelId="{907302BA-1D5D-4B39-953F-1FDC06316844}" type="pres">
      <dgm:prSet presAssocID="{CB112CC8-5119-4101-953E-257BBAAC5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F3AE9D-1C13-443A-A9AE-E0C2AD2D375F}" type="pres">
      <dgm:prSet presAssocID="{939645DE-8AA3-47B4-8021-CD47FB049473}" presName="comp" presStyleCnt="0"/>
      <dgm:spPr/>
    </dgm:pt>
    <dgm:pt modelId="{B2227625-F5E0-4233-84E0-B5803D0A5D19}" type="pres">
      <dgm:prSet presAssocID="{939645DE-8AA3-47B4-8021-CD47FB049473}" presName="box" presStyleLbl="node1" presStyleIdx="0" presStyleCnt="1" custLinFactNeighborX="-810"/>
      <dgm:spPr/>
      <dgm:t>
        <a:bodyPr/>
        <a:lstStyle/>
        <a:p>
          <a:endParaRPr lang="en-IN"/>
        </a:p>
      </dgm:t>
    </dgm:pt>
    <dgm:pt modelId="{BCD5C9E8-F724-42E0-92A3-86080299D62D}" type="pres">
      <dgm:prSet presAssocID="{939645DE-8AA3-47B4-8021-CD47FB04947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E92B49E1-004F-4D19-9EE5-851C314CA406}" type="pres">
      <dgm:prSet presAssocID="{939645DE-8AA3-47B4-8021-CD47FB04947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2CCA1AA9-BFDC-4D6F-8034-7DA623FB324E}" type="presOf" srcId="{CB112CC8-5119-4101-953E-257BBAAC5FB0}" destId="{907302BA-1D5D-4B39-953F-1FDC06316844}" srcOrd="0" destOrd="0" presId="urn:microsoft.com/office/officeart/2005/8/layout/vList4"/>
    <dgm:cxn modelId="{41B98D64-BA14-492A-A88D-7296E6F729E3}" type="presOf" srcId="{939645DE-8AA3-47B4-8021-CD47FB049473}" destId="{E92B49E1-004F-4D19-9EE5-851C314CA406}" srcOrd="1" destOrd="0" presId="urn:microsoft.com/office/officeart/2005/8/layout/vList4"/>
    <dgm:cxn modelId="{F1A21B04-92F4-41BC-ADE4-E4715B241C97}" srcId="{CB112CC8-5119-4101-953E-257BBAAC5FB0}" destId="{939645DE-8AA3-47B4-8021-CD47FB049473}" srcOrd="0" destOrd="0" parTransId="{32810639-9E4A-43B2-BCB8-37FC32D25BE6}" sibTransId="{FA88F1A2-3B32-4565-9C2D-3B86D61D3221}"/>
    <dgm:cxn modelId="{C3C8E3E1-AADA-424B-8614-C73F533CD8CB}" type="presOf" srcId="{939645DE-8AA3-47B4-8021-CD47FB049473}" destId="{B2227625-F5E0-4233-84E0-B5803D0A5D19}" srcOrd="0" destOrd="0" presId="urn:microsoft.com/office/officeart/2005/8/layout/vList4"/>
    <dgm:cxn modelId="{A83FA281-FA46-48D3-BF3B-0A8057EB8602}" type="presParOf" srcId="{907302BA-1D5D-4B39-953F-1FDC06316844}" destId="{54F3AE9D-1C13-443A-A9AE-E0C2AD2D375F}" srcOrd="0" destOrd="0" presId="urn:microsoft.com/office/officeart/2005/8/layout/vList4"/>
    <dgm:cxn modelId="{DA684BAC-2869-44E9-9F18-5AC3EFD799B6}" type="presParOf" srcId="{54F3AE9D-1C13-443A-A9AE-E0C2AD2D375F}" destId="{B2227625-F5E0-4233-84E0-B5803D0A5D19}" srcOrd="0" destOrd="0" presId="urn:microsoft.com/office/officeart/2005/8/layout/vList4"/>
    <dgm:cxn modelId="{202BAF5D-8D7A-48B6-B157-9DFAEA66C8A1}" type="presParOf" srcId="{54F3AE9D-1C13-443A-A9AE-E0C2AD2D375F}" destId="{BCD5C9E8-F724-42E0-92A3-86080299D62D}" srcOrd="1" destOrd="0" presId="urn:microsoft.com/office/officeart/2005/8/layout/vList4"/>
    <dgm:cxn modelId="{405876C0-D817-4F49-B26B-2562189A93C9}" type="presParOf" srcId="{54F3AE9D-1C13-443A-A9AE-E0C2AD2D375F}" destId="{E92B49E1-004F-4D19-9EE5-851C314CA406}" srcOrd="2" destOrd="0" presId="urn:microsoft.com/office/officeart/2005/8/layout/vList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112CC8-5119-4101-953E-257BBAAC5F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9645DE-8AA3-47B4-8021-CD47FB049473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IN" sz="3200" dirty="0" smtClean="0">
              <a:solidFill>
                <a:sysClr val="windowText" lastClr="000000"/>
              </a:solidFill>
              <a:latin typeface="Algerian" pitchFamily="82" charset="0"/>
            </a:rPr>
            <a:t>SUDAKSHYA </a:t>
          </a:r>
          <a:r>
            <a:rPr lang="en-IN" sz="3200" dirty="0">
              <a:solidFill>
                <a:sysClr val="windowText" lastClr="000000"/>
              </a:solidFill>
              <a:latin typeface="Algerian" pitchFamily="82" charset="0"/>
            </a:rPr>
            <a:t>( GIRLS )</a:t>
          </a:r>
        </a:p>
      </dgm:t>
    </dgm:pt>
    <dgm:pt modelId="{32810639-9E4A-43B2-BCB8-37FC32D25BE6}" type="parTrans" cxnId="{F1A21B04-92F4-41BC-ADE4-E4715B241C97}">
      <dgm:prSet/>
      <dgm:spPr/>
      <dgm:t>
        <a:bodyPr/>
        <a:lstStyle/>
        <a:p>
          <a:endParaRPr lang="en-IN"/>
        </a:p>
      </dgm:t>
    </dgm:pt>
    <dgm:pt modelId="{FA88F1A2-3B32-4565-9C2D-3B86D61D3221}" type="sibTrans" cxnId="{F1A21B04-92F4-41BC-ADE4-E4715B241C97}">
      <dgm:prSet/>
      <dgm:spPr/>
      <dgm:t>
        <a:bodyPr/>
        <a:lstStyle/>
        <a:p>
          <a:endParaRPr lang="en-IN"/>
        </a:p>
      </dgm:t>
    </dgm:pt>
    <dgm:pt modelId="{907302BA-1D5D-4B39-953F-1FDC06316844}" type="pres">
      <dgm:prSet presAssocID="{CB112CC8-5119-4101-953E-257BBAAC5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F3AE9D-1C13-443A-A9AE-E0C2AD2D375F}" type="pres">
      <dgm:prSet presAssocID="{939645DE-8AA3-47B4-8021-CD47FB049473}" presName="comp" presStyleCnt="0"/>
      <dgm:spPr/>
    </dgm:pt>
    <dgm:pt modelId="{B2227625-F5E0-4233-84E0-B5803D0A5D19}" type="pres">
      <dgm:prSet presAssocID="{939645DE-8AA3-47B4-8021-CD47FB049473}" presName="box" presStyleLbl="node1" presStyleIdx="0" presStyleCnt="1" custLinFactNeighborX="-810"/>
      <dgm:spPr/>
      <dgm:t>
        <a:bodyPr/>
        <a:lstStyle/>
        <a:p>
          <a:endParaRPr lang="en-IN"/>
        </a:p>
      </dgm:t>
    </dgm:pt>
    <dgm:pt modelId="{BCD5C9E8-F724-42E0-92A3-86080299D62D}" type="pres">
      <dgm:prSet presAssocID="{939645DE-8AA3-47B4-8021-CD47FB04947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E92B49E1-004F-4D19-9EE5-851C314CA406}" type="pres">
      <dgm:prSet presAssocID="{939645DE-8AA3-47B4-8021-CD47FB04947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1A21B04-92F4-41BC-ADE4-E4715B241C97}" srcId="{CB112CC8-5119-4101-953E-257BBAAC5FB0}" destId="{939645DE-8AA3-47B4-8021-CD47FB049473}" srcOrd="0" destOrd="0" parTransId="{32810639-9E4A-43B2-BCB8-37FC32D25BE6}" sibTransId="{FA88F1A2-3B32-4565-9C2D-3B86D61D3221}"/>
    <dgm:cxn modelId="{6AC35C3F-A981-4B24-BE00-067D5A82BD27}" type="presOf" srcId="{939645DE-8AA3-47B4-8021-CD47FB049473}" destId="{B2227625-F5E0-4233-84E0-B5803D0A5D19}" srcOrd="0" destOrd="0" presId="urn:microsoft.com/office/officeart/2005/8/layout/vList4"/>
    <dgm:cxn modelId="{4EE65CE8-2F67-4A47-9995-91A0D72917A2}" type="presOf" srcId="{CB112CC8-5119-4101-953E-257BBAAC5FB0}" destId="{907302BA-1D5D-4B39-953F-1FDC06316844}" srcOrd="0" destOrd="0" presId="urn:microsoft.com/office/officeart/2005/8/layout/vList4"/>
    <dgm:cxn modelId="{967205C1-712E-4AB7-8FBC-2CD7404E5BFC}" type="presOf" srcId="{939645DE-8AA3-47B4-8021-CD47FB049473}" destId="{E92B49E1-004F-4D19-9EE5-851C314CA406}" srcOrd="1" destOrd="0" presId="urn:microsoft.com/office/officeart/2005/8/layout/vList4"/>
    <dgm:cxn modelId="{1C24A507-CE91-4F6B-B2FC-E17DB657524C}" type="presParOf" srcId="{907302BA-1D5D-4B39-953F-1FDC06316844}" destId="{54F3AE9D-1C13-443A-A9AE-E0C2AD2D375F}" srcOrd="0" destOrd="0" presId="urn:microsoft.com/office/officeart/2005/8/layout/vList4"/>
    <dgm:cxn modelId="{7D91BBBA-4F65-4DB4-AB8E-6C194E235B0E}" type="presParOf" srcId="{54F3AE9D-1C13-443A-A9AE-E0C2AD2D375F}" destId="{B2227625-F5E0-4233-84E0-B5803D0A5D19}" srcOrd="0" destOrd="0" presId="urn:microsoft.com/office/officeart/2005/8/layout/vList4"/>
    <dgm:cxn modelId="{7321C3C0-F7BD-4D7C-B57D-A70FBE7D6022}" type="presParOf" srcId="{54F3AE9D-1C13-443A-A9AE-E0C2AD2D375F}" destId="{BCD5C9E8-F724-42E0-92A3-86080299D62D}" srcOrd="1" destOrd="0" presId="urn:microsoft.com/office/officeart/2005/8/layout/vList4"/>
    <dgm:cxn modelId="{FD24A23B-C6C0-4621-A416-8E2B2B2C9179}" type="presParOf" srcId="{54F3AE9D-1C13-443A-A9AE-E0C2AD2D375F}" destId="{E92B49E1-004F-4D19-9EE5-851C314CA406}" srcOrd="2" destOrd="0" presId="urn:microsoft.com/office/officeart/2005/8/layout/vList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112CC8-5119-4101-953E-257BBAAC5F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9645DE-8AA3-47B4-8021-CD47FB049473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IN" sz="3200" dirty="0">
              <a:solidFill>
                <a:sysClr val="windowText" lastClr="000000"/>
              </a:solidFill>
              <a:latin typeface="Algerian" pitchFamily="82" charset="0"/>
            </a:rPr>
            <a:t>Merit-cum-Poverty</a:t>
          </a:r>
        </a:p>
      </dgm:t>
    </dgm:pt>
    <dgm:pt modelId="{FA88F1A2-3B32-4565-9C2D-3B86D61D3221}" type="sibTrans" cxnId="{F1A21B04-92F4-41BC-ADE4-E4715B241C97}">
      <dgm:prSet/>
      <dgm:spPr/>
      <dgm:t>
        <a:bodyPr/>
        <a:lstStyle/>
        <a:p>
          <a:endParaRPr lang="en-IN"/>
        </a:p>
      </dgm:t>
    </dgm:pt>
    <dgm:pt modelId="{32810639-9E4A-43B2-BCB8-37FC32D25BE6}" type="parTrans" cxnId="{F1A21B04-92F4-41BC-ADE4-E4715B241C97}">
      <dgm:prSet/>
      <dgm:spPr/>
      <dgm:t>
        <a:bodyPr/>
        <a:lstStyle/>
        <a:p>
          <a:endParaRPr lang="en-IN"/>
        </a:p>
      </dgm:t>
    </dgm:pt>
    <dgm:pt modelId="{907302BA-1D5D-4B39-953F-1FDC06316844}" type="pres">
      <dgm:prSet presAssocID="{CB112CC8-5119-4101-953E-257BBAAC5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F3AE9D-1C13-443A-A9AE-E0C2AD2D375F}" type="pres">
      <dgm:prSet presAssocID="{939645DE-8AA3-47B4-8021-CD47FB049473}" presName="comp" presStyleCnt="0"/>
      <dgm:spPr/>
    </dgm:pt>
    <dgm:pt modelId="{B2227625-F5E0-4233-84E0-B5803D0A5D19}" type="pres">
      <dgm:prSet presAssocID="{939645DE-8AA3-47B4-8021-CD47FB049473}" presName="box" presStyleLbl="node1" presStyleIdx="0" presStyleCnt="1" custLinFactNeighborX="-810"/>
      <dgm:spPr/>
      <dgm:t>
        <a:bodyPr/>
        <a:lstStyle/>
        <a:p>
          <a:endParaRPr lang="en-IN"/>
        </a:p>
      </dgm:t>
    </dgm:pt>
    <dgm:pt modelId="{BCD5C9E8-F724-42E0-92A3-86080299D62D}" type="pres">
      <dgm:prSet presAssocID="{939645DE-8AA3-47B4-8021-CD47FB04947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E92B49E1-004F-4D19-9EE5-851C314CA406}" type="pres">
      <dgm:prSet presAssocID="{939645DE-8AA3-47B4-8021-CD47FB04947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F1A21B04-92F4-41BC-ADE4-E4715B241C97}" srcId="{CB112CC8-5119-4101-953E-257BBAAC5FB0}" destId="{939645DE-8AA3-47B4-8021-CD47FB049473}" srcOrd="0" destOrd="0" parTransId="{32810639-9E4A-43B2-BCB8-37FC32D25BE6}" sibTransId="{FA88F1A2-3B32-4565-9C2D-3B86D61D3221}"/>
    <dgm:cxn modelId="{9E5AB600-95A2-4AF1-9D7B-C5B1EFA07C92}" type="presOf" srcId="{939645DE-8AA3-47B4-8021-CD47FB049473}" destId="{E92B49E1-004F-4D19-9EE5-851C314CA406}" srcOrd="1" destOrd="0" presId="urn:microsoft.com/office/officeart/2005/8/layout/vList4"/>
    <dgm:cxn modelId="{2DD2DB47-4383-46EC-9C55-4BCBF4B4F543}" type="presOf" srcId="{939645DE-8AA3-47B4-8021-CD47FB049473}" destId="{B2227625-F5E0-4233-84E0-B5803D0A5D19}" srcOrd="0" destOrd="0" presId="urn:microsoft.com/office/officeart/2005/8/layout/vList4"/>
    <dgm:cxn modelId="{17DB1C3A-3E4B-4CE3-A476-F362FA9B8F63}" type="presOf" srcId="{CB112CC8-5119-4101-953E-257BBAAC5FB0}" destId="{907302BA-1D5D-4B39-953F-1FDC06316844}" srcOrd="0" destOrd="0" presId="urn:microsoft.com/office/officeart/2005/8/layout/vList4"/>
    <dgm:cxn modelId="{299DD82E-C8DD-453C-AAE8-4E67729A5C3B}" type="presParOf" srcId="{907302BA-1D5D-4B39-953F-1FDC06316844}" destId="{54F3AE9D-1C13-443A-A9AE-E0C2AD2D375F}" srcOrd="0" destOrd="0" presId="urn:microsoft.com/office/officeart/2005/8/layout/vList4"/>
    <dgm:cxn modelId="{1E33A1D9-D521-40E8-8070-E8811A0CB229}" type="presParOf" srcId="{54F3AE9D-1C13-443A-A9AE-E0C2AD2D375F}" destId="{B2227625-F5E0-4233-84E0-B5803D0A5D19}" srcOrd="0" destOrd="0" presId="urn:microsoft.com/office/officeart/2005/8/layout/vList4"/>
    <dgm:cxn modelId="{F30DD4AD-0763-4ECC-8D69-E31CE7262CA4}" type="presParOf" srcId="{54F3AE9D-1C13-443A-A9AE-E0C2AD2D375F}" destId="{BCD5C9E8-F724-42E0-92A3-86080299D62D}" srcOrd="1" destOrd="0" presId="urn:microsoft.com/office/officeart/2005/8/layout/vList4"/>
    <dgm:cxn modelId="{72C878F7-6270-4960-9D79-DC56F96EE682}" type="presParOf" srcId="{54F3AE9D-1C13-443A-A9AE-E0C2AD2D375F}" destId="{E92B49E1-004F-4D19-9EE5-851C314CA406}" srcOrd="2" destOrd="0" presId="urn:microsoft.com/office/officeart/2005/8/layout/vList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112CC8-5119-4101-953E-257BBAAC5FB0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39645DE-8AA3-47B4-8021-CD47FB049473}">
      <dgm:prSet phldrT="[Text]" custT="1"/>
      <dgm:spPr>
        <a:solidFill>
          <a:schemeClr val="accent2"/>
        </a:solidFill>
      </dgm:spPr>
      <dgm:t>
        <a:bodyPr/>
        <a:lstStyle/>
        <a:p>
          <a:pPr algn="ctr"/>
          <a:r>
            <a:rPr lang="en-IN" sz="3200">
              <a:solidFill>
                <a:sysClr val="windowText" lastClr="000000"/>
              </a:solidFill>
              <a:latin typeface="Algerian" pitchFamily="82" charset="0"/>
            </a:rPr>
            <a:t>Merit SCHOLARSHIP</a:t>
          </a:r>
        </a:p>
      </dgm:t>
    </dgm:pt>
    <dgm:pt modelId="{32810639-9E4A-43B2-BCB8-37FC32D25BE6}" type="parTrans" cxnId="{F1A21B04-92F4-41BC-ADE4-E4715B241C97}">
      <dgm:prSet/>
      <dgm:spPr/>
      <dgm:t>
        <a:bodyPr/>
        <a:lstStyle/>
        <a:p>
          <a:endParaRPr lang="en-IN"/>
        </a:p>
      </dgm:t>
    </dgm:pt>
    <dgm:pt modelId="{FA88F1A2-3B32-4565-9C2D-3B86D61D3221}" type="sibTrans" cxnId="{F1A21B04-92F4-41BC-ADE4-E4715B241C97}">
      <dgm:prSet/>
      <dgm:spPr/>
      <dgm:t>
        <a:bodyPr/>
        <a:lstStyle/>
        <a:p>
          <a:endParaRPr lang="en-IN"/>
        </a:p>
      </dgm:t>
    </dgm:pt>
    <dgm:pt modelId="{907302BA-1D5D-4B39-953F-1FDC06316844}" type="pres">
      <dgm:prSet presAssocID="{CB112CC8-5119-4101-953E-257BBAAC5FB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4F3AE9D-1C13-443A-A9AE-E0C2AD2D375F}" type="pres">
      <dgm:prSet presAssocID="{939645DE-8AA3-47B4-8021-CD47FB049473}" presName="comp" presStyleCnt="0"/>
      <dgm:spPr/>
    </dgm:pt>
    <dgm:pt modelId="{B2227625-F5E0-4233-84E0-B5803D0A5D19}" type="pres">
      <dgm:prSet presAssocID="{939645DE-8AA3-47B4-8021-CD47FB049473}" presName="box" presStyleLbl="node1" presStyleIdx="0" presStyleCnt="1" custLinFactNeighborX="-810"/>
      <dgm:spPr/>
      <dgm:t>
        <a:bodyPr/>
        <a:lstStyle/>
        <a:p>
          <a:endParaRPr lang="en-IN"/>
        </a:p>
      </dgm:t>
    </dgm:pt>
    <dgm:pt modelId="{BCD5C9E8-F724-42E0-92A3-86080299D62D}" type="pres">
      <dgm:prSet presAssocID="{939645DE-8AA3-47B4-8021-CD47FB049473}" presName="img" presStyleLbl="fgImgPlac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IN"/>
        </a:p>
      </dgm:t>
    </dgm:pt>
    <dgm:pt modelId="{E92B49E1-004F-4D19-9EE5-851C314CA406}" type="pres">
      <dgm:prSet presAssocID="{939645DE-8AA3-47B4-8021-CD47FB049473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B6E96934-7B8A-41CA-9918-6F1F1C3D60D2}" type="presOf" srcId="{CB112CC8-5119-4101-953E-257BBAAC5FB0}" destId="{907302BA-1D5D-4B39-953F-1FDC06316844}" srcOrd="0" destOrd="0" presId="urn:microsoft.com/office/officeart/2005/8/layout/vList4"/>
    <dgm:cxn modelId="{5CFD947A-A20D-41F0-ACDE-633778F83CB2}" type="presOf" srcId="{939645DE-8AA3-47B4-8021-CD47FB049473}" destId="{B2227625-F5E0-4233-84E0-B5803D0A5D19}" srcOrd="0" destOrd="0" presId="urn:microsoft.com/office/officeart/2005/8/layout/vList4"/>
    <dgm:cxn modelId="{F1A21B04-92F4-41BC-ADE4-E4715B241C97}" srcId="{CB112CC8-5119-4101-953E-257BBAAC5FB0}" destId="{939645DE-8AA3-47B4-8021-CD47FB049473}" srcOrd="0" destOrd="0" parTransId="{32810639-9E4A-43B2-BCB8-37FC32D25BE6}" sibTransId="{FA88F1A2-3B32-4565-9C2D-3B86D61D3221}"/>
    <dgm:cxn modelId="{48E98AD2-DFFD-4C4C-8EEC-559174922A5B}" type="presOf" srcId="{939645DE-8AA3-47B4-8021-CD47FB049473}" destId="{E92B49E1-004F-4D19-9EE5-851C314CA406}" srcOrd="1" destOrd="0" presId="urn:microsoft.com/office/officeart/2005/8/layout/vList4"/>
    <dgm:cxn modelId="{AC3B0127-E0EE-40D5-8228-7A2DE884A5C4}" type="presParOf" srcId="{907302BA-1D5D-4B39-953F-1FDC06316844}" destId="{54F3AE9D-1C13-443A-A9AE-E0C2AD2D375F}" srcOrd="0" destOrd="0" presId="urn:microsoft.com/office/officeart/2005/8/layout/vList4"/>
    <dgm:cxn modelId="{C92C0921-3479-4236-A8E3-7C676744794F}" type="presParOf" srcId="{54F3AE9D-1C13-443A-A9AE-E0C2AD2D375F}" destId="{B2227625-F5E0-4233-84E0-B5803D0A5D19}" srcOrd="0" destOrd="0" presId="urn:microsoft.com/office/officeart/2005/8/layout/vList4"/>
    <dgm:cxn modelId="{72011063-93ED-4749-AD45-6B98F811B1CF}" type="presParOf" srcId="{54F3AE9D-1C13-443A-A9AE-E0C2AD2D375F}" destId="{BCD5C9E8-F724-42E0-92A3-86080299D62D}" srcOrd="1" destOrd="0" presId="urn:microsoft.com/office/officeart/2005/8/layout/vList4"/>
    <dgm:cxn modelId="{AE18E736-54B4-4675-BD24-0D405EE54608}" type="presParOf" srcId="{54F3AE9D-1C13-443A-A9AE-E0C2AD2D375F}" destId="{E92B49E1-004F-4D19-9EE5-851C314CA406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8/27/2020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61722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sz="66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n-US" sz="6600" b="1" dirty="0" smtClean="0">
                <a:latin typeface="Algerian" pitchFamily="82" charset="0"/>
              </a:rPr>
              <a:t>SCHOLARSHIP </a:t>
            </a:r>
          </a:p>
          <a:p>
            <a:pPr algn="ctr">
              <a:buNone/>
            </a:pPr>
            <a:r>
              <a:rPr lang="en-US" sz="6600" b="1" dirty="0" smtClean="0">
                <a:latin typeface="Algerian" pitchFamily="82" charset="0"/>
              </a:rPr>
              <a:t>SCHEME</a:t>
            </a:r>
          </a:p>
          <a:p>
            <a:pPr algn="ctr">
              <a:buNone/>
            </a:pPr>
            <a:endParaRPr lang="en-US" sz="66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endParaRPr lang="en-US" sz="800" b="1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GOVT. INDUSTRIAL TRAINING INSTITUTE, ROURKELA</a:t>
            </a:r>
            <a:endParaRPr lang="en-IN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IN" sz="1400" b="1" dirty="0" smtClean="0">
                <a:latin typeface="Times New Roman" pitchFamily="18" charset="0"/>
                <a:cs typeface="Times New Roman" pitchFamily="18" charset="0"/>
              </a:rPr>
              <a:t>AT- INDUSTRIAL ESTATE, PO- PANPOSH, PS- RAGHUNATHPALLI, PIN- 769012, DIST- SUNDARGARH, ODISHA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IN" sz="6600" b="1" dirty="0">
              <a:latin typeface="Algerian" pitchFamily="82" charset="0"/>
            </a:endParaRPr>
          </a:p>
        </p:txBody>
      </p:sp>
      <p:pic>
        <p:nvPicPr>
          <p:cNvPr id="4" name="Picture 3" descr="JnrQE7yJ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1219200" cy="1219200"/>
          </a:xfrm>
          <a:prstGeom prst="rect">
            <a:avLst/>
          </a:prstGeom>
        </p:spPr>
      </p:pic>
      <p:pic>
        <p:nvPicPr>
          <p:cNvPr id="5" name="Picture 4" descr="DGT-Hall-Tick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4038600"/>
            <a:ext cx="1447800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686800" cy="51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ELIGIBILITY CRITERIA FOR MERIT SCHOLARSHIP SCHEME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trainees those who have not availed any financial benefit like SC/ST stipend, MCP stipend, BOC worker,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Sudakshya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and securing percentage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attendance more than 80%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in the subject of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Trade Theory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Trade Practical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are eligible to apply under Merit Scholarship @250/- per month.</a:t>
            </a:r>
          </a:p>
          <a:p>
            <a:pPr algn="just">
              <a:buNone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As per norms one candidate in each unit for the period of one year both Sr. &amp; Jr. trainees will eligible to get such financial benefits subject to non received of any financial benefits from this Institute.</a:t>
            </a:r>
          </a:p>
          <a:p>
            <a:pPr algn="just">
              <a:buNone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Awarding Merit Scholarship to the trainees who have secured minimum pass  mark i.e. 40% in theoretical and 60% in Practical test held at this institution.</a:t>
            </a:r>
          </a:p>
          <a:p>
            <a:endParaRPr lang="en-IN" dirty="0"/>
          </a:p>
        </p:txBody>
      </p:sp>
      <p:pic>
        <p:nvPicPr>
          <p:cNvPr id="5" name="Picture 4" descr="JnrQE7yJ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91200"/>
            <a:ext cx="933450" cy="933450"/>
          </a:xfrm>
          <a:prstGeom prst="rect">
            <a:avLst/>
          </a:prstGeom>
        </p:spPr>
      </p:pic>
      <p:graphicFrame>
        <p:nvGraphicFramePr>
          <p:cNvPr id="10" name="Diagram 9"/>
          <p:cNvGraphicFramePr/>
          <p:nvPr/>
        </p:nvGraphicFramePr>
        <p:xfrm>
          <a:off x="457200" y="304800"/>
          <a:ext cx="8229600" cy="91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Please motivate to the candidate as well as their guardian for admission in Govt. ITI to avail such type of facilities and privileges.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Such type of facilities, benefits may not be available in the other Organization.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quality of education of Govt. organization  is high standard. 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Healthy study atmosphere, Discipline, other curricular activities are also available in the premises of Govt. ITI., Rourkela.</a:t>
            </a:r>
          </a:p>
          <a:p>
            <a:pPr algn="just"/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the staffs of this organization are more sincere, punctual, dedicated worker and loyal to their duties towards the organization as well as the trainees.  </a:t>
            </a:r>
          </a:p>
          <a:p>
            <a:pPr algn="just"/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It is a proper platform &amp; novel organization to built of skilled technical person to fulfill the dreams of the trainees as well as vision of Nation.</a:t>
            </a:r>
            <a:endParaRPr lang="en-I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SUGGESTIONS TOWARDS PUBLIC</a:t>
            </a:r>
            <a:endParaRPr lang="en-IN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626291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7200" b="1" dirty="0" smtClean="0"/>
          </a:p>
          <a:p>
            <a:pPr algn="ctr">
              <a:buNone/>
            </a:pPr>
            <a:endParaRPr lang="en-US" sz="7200" b="1" dirty="0" smtClean="0"/>
          </a:p>
          <a:p>
            <a:pPr algn="ctr">
              <a:buNone/>
            </a:pPr>
            <a:r>
              <a:rPr lang="en-US" sz="7200" b="1" dirty="0" smtClean="0"/>
              <a:t>THANK YOU</a:t>
            </a:r>
            <a:endParaRPr lang="en-IN" sz="72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553200"/>
          </a:xfrm>
        </p:spPr>
        <p:txBody>
          <a:bodyPr/>
          <a:lstStyle/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SEAT MATRIX-2020 OF GOVT. ITI., ROURKELA</a:t>
            </a:r>
          </a:p>
          <a:p>
            <a:pPr>
              <a:buNone/>
            </a:pPr>
            <a:endParaRPr lang="en-IN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ams-2019-odis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111442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2362200"/>
          <a:ext cx="8305800" cy="41148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TRADE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SEAT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TRADE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SEAT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AOCP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LACP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COPA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MACHINIST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DMC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MMV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DMM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MRAC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ELECTRICIAN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MECH.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DIESEL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ELEC. MECH.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TOOL &amp; DIE 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FITTER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TURNER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ICTSM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WELDER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INST. MECH.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WIREMAN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en-IN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JnrQE7yJ-removebg-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01000" y="5715000"/>
            <a:ext cx="933450" cy="933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53000"/>
          </a:xfrm>
        </p:spPr>
        <p:txBody>
          <a:bodyPr>
            <a:normAutofit/>
          </a:bodyPr>
          <a:lstStyle/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Free admission for SC/ST Boys</a:t>
            </a:r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 &amp; all Girls of different categories.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Scholarships.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Hostel accommodation both Boys &amp; Girls.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Provides Training through experience Trainers.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Library Facilities.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Internet Facilities.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Campus Drive by reputed company.</a:t>
            </a:r>
          </a:p>
          <a:p>
            <a:pPr marL="566928" indent="-457200">
              <a:buAutoNum type="arabicPeriod"/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Unicorn for establishment of Entrepreneur.</a:t>
            </a:r>
          </a:p>
          <a:p>
            <a:pPr marL="566928" indent="-457200">
              <a:buAutoNum type="arabicPeriod"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Provides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pairs College uniform &amp; 2 pairs shoes free of cost.</a:t>
            </a:r>
          </a:p>
          <a:p>
            <a:pPr marL="566928" indent="-457200">
              <a:buAutoNum type="arabicPeriod"/>
            </a:pP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Facilities provided by Govt. ITI., </a:t>
            </a:r>
            <a:r>
              <a:rPr lang="en-US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Rourkela</a:t>
            </a:r>
            <a:endParaRPr lang="en-IN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JnrQE7yJ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33450" cy="933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71872"/>
          </a:xfrm>
        </p:spPr>
        <p:txBody>
          <a:bodyPr/>
          <a:lstStyle/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Prerana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BOC Workers</a:t>
            </a:r>
          </a:p>
          <a:p>
            <a:pPr algn="just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Sudakshya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Girls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Merit – cum – Poverty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Merit Scholarship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Kaila Scholarship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Kendu Leaf  Pluckers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Other Scholarships i.e. Children of Railway employees, Mining employees.</a:t>
            </a:r>
          </a:p>
          <a:p>
            <a:pPr algn="just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Minority Student Scholarship through NSP. 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u="sng" dirty="0" smtClean="0">
                <a:solidFill>
                  <a:schemeClr val="tx1"/>
                </a:solidFill>
                <a:latin typeface="Algerian" pitchFamily="82" charset="0"/>
              </a:rPr>
              <a:t>SCHOLARSHIPs</a:t>
            </a:r>
            <a:endParaRPr lang="en-IN" u="sng" dirty="0">
              <a:solidFill>
                <a:schemeClr val="tx1"/>
              </a:solidFill>
            </a:endParaRPr>
          </a:p>
        </p:txBody>
      </p:sp>
      <p:pic>
        <p:nvPicPr>
          <p:cNvPr id="4" name="Picture 3" descr="JnrQE7yJ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933450" cy="933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ELIGIBILITY CRITERIA FOR POST MATRIC SCHOLARSHIP SCHEME</a:t>
            </a:r>
          </a:p>
          <a:p>
            <a:pPr algn="ctr">
              <a:buNone/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Student shall belong to ST/SC/OBC/SEBC/EBC community and should be a permanent resident of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Odisha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annual family income of the parent/guardians from all sources in case of ST/SC students should not exceed Rs.2,50,000/- per annum. </a:t>
            </a:r>
          </a:p>
          <a:p>
            <a:pPr lvl="0" algn="just">
              <a:buNone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annual family income of the parent/guardians from all sources in case of OBC/SEBC students should not exceed Rs.1,50,000/- per annum and they have to secure at least 50% marks in previous examination.</a:t>
            </a:r>
          </a:p>
          <a:p>
            <a:pPr lvl="0" algn="just">
              <a:buNone/>
            </a:pP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The annual family income of the parent/guardians from all sources in case of EBC students (GENERAL Category-Other than SC/ST/OBC/SEBC) should not exceed Rs.1,00,000/- per annum. In case of EBC students, he/she should be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persuing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his/her higher study in Government institute ONLY.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/>
          </a:p>
          <a:p>
            <a:endParaRPr lang="en-IN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304800"/>
          <a:ext cx="82296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JnrQE7yJ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01000" y="5791200"/>
            <a:ext cx="933450" cy="933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477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SCHOLARSHIP AMOUNT DETAILS</a:t>
            </a:r>
          </a:p>
          <a:p>
            <a:pPr>
              <a:buNone/>
            </a:pPr>
            <a:endParaRPr lang="en-IN" sz="18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400" dirty="0" smtClean="0"/>
          </a:p>
          <a:p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685800"/>
          <a:ext cx="8534400" cy="28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203200">
                <a:tc gridSpan="5"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FRESH APPLICATION (1ST YEAR)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rowSpan="8">
                  <a:txBody>
                    <a:bodyPr/>
                    <a:lstStyle/>
                    <a:p>
                      <a:endParaRPr lang="en-US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ST/SC Boys &amp; Girls</a:t>
                      </a:r>
                      <a:endParaRPr lang="en-IN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Fees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Hostel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COPA</a:t>
                      </a:r>
                      <a:r>
                        <a:rPr lang="en-I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Trade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Tuition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Sports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192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Admission Fess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Library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Examination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Other Fees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03200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 AMOUNT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4900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3400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1900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3581400"/>
          <a:ext cx="8534400" cy="3048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6880"/>
                <a:gridCol w="1706880"/>
                <a:gridCol w="1706880"/>
                <a:gridCol w="1706880"/>
                <a:gridCol w="1706880"/>
              </a:tblGrid>
              <a:tr h="338667">
                <a:tc gridSpan="5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FRESH APPLICATION (1ST YEAR)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rowSpan="8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SCBC/OBC</a:t>
                      </a:r>
                      <a:r>
                        <a:rPr lang="en-IN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only for</a:t>
                      </a:r>
                      <a:r>
                        <a:rPr lang="en-IN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Boys</a:t>
                      </a:r>
                    </a:p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Fees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Hostel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COPA</a:t>
                      </a:r>
                      <a:r>
                        <a:rPr lang="en-IN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Trade</a:t>
                      </a:r>
                      <a:endParaRPr lang="en-IN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Tuition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Sports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Admission Fess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Library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Examination Fees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Other Fees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38667">
                <a:tc vMerge="1">
                  <a:txBody>
                    <a:bodyPr/>
                    <a:lstStyle/>
                    <a:p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TOTAL  AMOUNT</a:t>
                      </a:r>
                      <a:endParaRPr lang="en-IN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6100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4500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2300</a:t>
                      </a:r>
                      <a:endParaRPr lang="en-IN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 descr="JnrQE7yJ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0"/>
            <a:ext cx="933450" cy="933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763000" cy="52242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ELIGIBILITY CRITERIA FOR BOC SCHOLARSHIP SCHEME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Beneficiaries should having valid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Labour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Card &amp; Annual Receipt Form.</a:t>
            </a: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Beneficiaries should having valid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Addhar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Card.</a:t>
            </a: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Beneficiaries should having valid Bank Pass Book.</a:t>
            </a: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BOC Scholarship Scheme will be applied through institute by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Lokseba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AdhikarWebsite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ctr">
              <a:buNone/>
            </a:pPr>
            <a:r>
              <a:rPr lang="en-US" sz="2000" b="1" u="sng" dirty="0" smtClean="0">
                <a:latin typeface="Times New Roman" pitchFamily="18" charset="0"/>
                <a:cs typeface="Times New Roman" pitchFamily="18" charset="0"/>
              </a:rPr>
              <a:t>SCHOLARSHIP AMOUNT DETAILS</a:t>
            </a:r>
          </a:p>
          <a:p>
            <a:pPr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dirty="0" smtClean="0"/>
          </a:p>
          <a:p>
            <a:endParaRPr lang="en-IN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457200" y="304800"/>
          <a:ext cx="8305800" cy="106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04800" y="3581400"/>
          <a:ext cx="8534400" cy="304799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1383957"/>
                <a:gridCol w="1460843"/>
                <a:gridCol w="1422400"/>
                <a:gridCol w="1422400"/>
                <a:gridCol w="1422400"/>
                <a:gridCol w="1422400"/>
              </a:tblGrid>
              <a:tr h="460744">
                <a:tc>
                  <a:txBody>
                    <a:bodyPr/>
                    <a:lstStyle/>
                    <a:p>
                      <a:pPr algn="ctr"/>
                      <a:r>
                        <a:rPr lang="en-IN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TYPE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TUTION</a:t>
                      </a:r>
                      <a:r>
                        <a:rPr lang="en-IN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FEE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MAINTENANCE FEE</a:t>
                      </a:r>
                      <a:endParaRPr lang="en-IN" sz="1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 RENT</a:t>
                      </a:r>
                      <a:endParaRPr lang="en-IN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1209">
                <a:tc rowSpan="2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1209">
                <a:tc vMerge="1"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1209">
                <a:tc rowSpan="2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SC/ST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1209">
                <a:tc vMerge="1"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1209">
                <a:tc rowSpan="2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SEBC/OBC</a:t>
                      </a:r>
                    </a:p>
                    <a:p>
                      <a:pPr algn="ctr"/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14880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20580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31209">
                <a:tc vMerge="1">
                  <a:txBody>
                    <a:bodyPr/>
                    <a:lstStyle/>
                    <a:p>
                      <a:pPr algn="ctr"/>
                      <a:endParaRPr lang="en-IN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  <a:endParaRPr lang="en-IN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4200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4080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8280</a:t>
                      </a:r>
                      <a:endParaRPr lang="en-IN" sz="16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 descr="JnrQE7yJ-removebg-preview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77200" y="0"/>
            <a:ext cx="933450" cy="9334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143000"/>
            <a:ext cx="8763000" cy="5562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Government in SD&amp;TE Department have been pleased to introduce the new scheme 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en-IN" sz="1600" b="1" dirty="0" err="1" smtClean="0">
                <a:latin typeface="Times New Roman" pitchFamily="18" charset="0"/>
                <a:cs typeface="Times New Roman" pitchFamily="18" charset="0"/>
              </a:rPr>
              <a:t>Sudakshya</a:t>
            </a:r>
            <a:r>
              <a:rPr lang="en-IN" sz="1600" b="1" dirty="0" smtClean="0">
                <a:latin typeface="Times New Roman" pitchFamily="18" charset="0"/>
                <a:cs typeface="Times New Roman" pitchFamily="18" charset="0"/>
              </a:rPr>
              <a:t>‟ 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vide Resolution No 5682 dated 23.11.2017 based on SFC memorandum dated 17.08.2017 as a pilot scheme under Demand No-39-2230-Labour and Employment - Programme Expenditure-State Sector Scheme-03-Training-003-Training of Craftsman and Supervisors-0951- National Apprenticeship Training - 15058- Mobilization of Girls &amp;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PwD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Trainees for ITIs under Plan Expenditure </a:t>
            </a:r>
            <a:r>
              <a:rPr lang="en-IN" sz="1600" dirty="0" err="1" smtClean="0">
                <a:latin typeface="Times New Roman" pitchFamily="18" charset="0"/>
                <a:cs typeface="Times New Roman" pitchFamily="18" charset="0"/>
              </a:rPr>
              <a:t>w.e.f</a:t>
            </a:r>
            <a:r>
              <a:rPr lang="en-IN" sz="1600" dirty="0" smtClean="0">
                <a:latin typeface="Times New Roman" pitchFamily="18" charset="0"/>
                <a:cs typeface="Times New Roman" pitchFamily="18" charset="0"/>
              </a:rPr>
              <a:t>  2017-18.</a:t>
            </a:r>
          </a:p>
          <a:p>
            <a:pPr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1600" b="1" u="sng" dirty="0" smtClean="0">
                <a:latin typeface="Times New Roman" pitchFamily="18" charset="0"/>
                <a:cs typeface="Times New Roman" pitchFamily="18" charset="0"/>
              </a:rPr>
              <a:t>SCHOLARSHIP AMOUNT DETAILS</a:t>
            </a:r>
          </a:p>
          <a:p>
            <a:pPr lvl="0" algn="just">
              <a:buNone/>
            </a:pPr>
            <a:endParaRPr lang="en-US" sz="1600" dirty="0" smtClean="0"/>
          </a:p>
        </p:txBody>
      </p:sp>
      <p:graphicFrame>
        <p:nvGraphicFramePr>
          <p:cNvPr id="9" name="Diagram 8"/>
          <p:cNvGraphicFramePr/>
          <p:nvPr/>
        </p:nvGraphicFramePr>
        <p:xfrm>
          <a:off x="304800" y="228600"/>
          <a:ext cx="8534400" cy="84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352800"/>
          <a:ext cx="80772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9300"/>
                <a:gridCol w="2019300"/>
                <a:gridCol w="2019300"/>
                <a:gridCol w="2019300"/>
              </a:tblGrid>
              <a:tr h="579120">
                <a:tc>
                  <a:txBody>
                    <a:bodyPr/>
                    <a:lstStyle/>
                    <a:p>
                      <a:pPr algn="ctr"/>
                      <a:endParaRPr lang="en-IN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CATEGORY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IN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HOSTELLER/ </a:t>
                      </a:r>
                    </a:p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RATE OF MENTAINANCE FEES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TOTAL AMOUNT</a:t>
                      </a:r>
                      <a:endParaRPr lang="en-IN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 row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General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/ OBC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HOSTELLER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18000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 v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</a:p>
                    <a:p>
                      <a:pPr algn="ctr"/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 rowSpan="2">
                  <a:txBody>
                    <a:bodyPr/>
                    <a:lstStyle/>
                    <a:p>
                      <a:pPr algn="ctr"/>
                      <a:endParaRPr lang="en-US" sz="16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SC / ST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HOSTELLER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79120">
                <a:tc vMerge="1">
                  <a:txBody>
                    <a:bodyPr/>
                    <a:lstStyle/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SCHOLAR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3240</a:t>
                      </a:r>
                      <a:endParaRPr lang="en-IN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481328"/>
            <a:ext cx="8839200" cy="51480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IN" sz="1800" b="1" u="sng" dirty="0" smtClean="0">
                <a:latin typeface="Times New Roman" pitchFamily="18" charset="0"/>
                <a:cs typeface="Times New Roman" pitchFamily="18" charset="0"/>
              </a:rPr>
              <a:t>ELIGIBILITY CRITERIA FOR MERIT-CUM-POVERTY SCHOLARSHIP SCHEME</a:t>
            </a:r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M.C.P. stipend is provisionally awarded by the month of August or date of starting the classes  which ever is earlier.</a:t>
            </a:r>
          </a:p>
          <a:p>
            <a:pPr lvl="0"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limit of annual income of parents of general candidates is Rs. 1,00,000/- or less issued by the Revenue officer/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Tahasildar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The OBC candidate those who have applied Post Metric Scholarship will not be considered for this MCP stipend.</a:t>
            </a:r>
          </a:p>
          <a:p>
            <a:pPr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Till the date of their completion of training they are entitled to get stipend  @Rs. 200/- P.M.</a:t>
            </a:r>
          </a:p>
          <a:p>
            <a:pPr algn="just"/>
            <a:endParaRPr lang="en-I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  <p:pic>
        <p:nvPicPr>
          <p:cNvPr id="5" name="Picture 4" descr="JnrQE7yJ-removebg-previ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791200"/>
            <a:ext cx="933450" cy="93345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381000" y="152400"/>
          <a:ext cx="83058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326</TotalTime>
  <Words>981</Words>
  <Application>Microsoft Office PowerPoint</Application>
  <PresentationFormat>On-screen Show (4:3)</PresentationFormat>
  <Paragraphs>275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Slide 1</vt:lpstr>
      <vt:lpstr>Slide 2</vt:lpstr>
      <vt:lpstr>Facilities provided by Govt. ITI., Rourkela</vt:lpstr>
      <vt:lpstr>SCHOLARSHIPs</vt:lpstr>
      <vt:lpstr>Slide 5</vt:lpstr>
      <vt:lpstr>Slide 6</vt:lpstr>
      <vt:lpstr>Slide 7</vt:lpstr>
      <vt:lpstr>Slide 8</vt:lpstr>
      <vt:lpstr>Slide 9</vt:lpstr>
      <vt:lpstr>Slide 10</vt:lpstr>
      <vt:lpstr>SUGGESTIONS TOWARDS PUBLIC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54</cp:revision>
  <dcterms:created xsi:type="dcterms:W3CDTF">2006-08-16T00:00:00Z</dcterms:created>
  <dcterms:modified xsi:type="dcterms:W3CDTF">2020-08-27T05:33:00Z</dcterms:modified>
</cp:coreProperties>
</file>